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57" r:id="rId3"/>
    <p:sldId id="433" r:id="rId4"/>
    <p:sldId id="466" r:id="rId5"/>
    <p:sldId id="467" r:id="rId6"/>
    <p:sldId id="469" r:id="rId7"/>
    <p:sldId id="471" r:id="rId8"/>
    <p:sldId id="472" r:id="rId9"/>
    <p:sldId id="474" r:id="rId10"/>
    <p:sldId id="475" r:id="rId11"/>
    <p:sldId id="477" r:id="rId12"/>
    <p:sldId id="496" r:id="rId13"/>
    <p:sldId id="497" r:id="rId14"/>
    <p:sldId id="478" r:id="rId15"/>
    <p:sldId id="494" r:id="rId16"/>
    <p:sldId id="479" r:id="rId17"/>
    <p:sldId id="491" r:id="rId18"/>
    <p:sldId id="480" r:id="rId19"/>
    <p:sldId id="482" r:id="rId20"/>
    <p:sldId id="483" r:id="rId21"/>
    <p:sldId id="492" r:id="rId22"/>
    <p:sldId id="487" r:id="rId23"/>
    <p:sldId id="488" r:id="rId24"/>
    <p:sldId id="489" r:id="rId25"/>
    <p:sldId id="495" r:id="rId26"/>
    <p:sldId id="493" r:id="rId27"/>
    <p:sldId id="498" r:id="rId28"/>
    <p:sldId id="269" r:id="rId2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61"/>
    <p:restoredTop sz="94664"/>
  </p:normalViewPr>
  <p:slideViewPr>
    <p:cSldViewPr snapToGrid="0" snapToObjects="1">
      <p:cViewPr varScale="1">
        <p:scale>
          <a:sx n="88" d="100"/>
          <a:sy n="88" d="100"/>
        </p:scale>
        <p:origin x="-245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C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64167FB-3E31-A240-BC2A-D709F2EE39C8}" type="slidenum">
              <a:rPr lang="es-EC" smtClean="0"/>
              <a:t>‹Nº›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EC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58E9C39-D233-9F46-80E2-135DCE553263}" type="datetimeFigureOut">
              <a:rPr lang="es-EC" smtClean="0"/>
              <a:t>12/11/2019</a:t>
            </a:fld>
            <a:endParaRPr 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quezadaspablo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wstats.org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6BtdA_LDGA" TargetMode="External"/><Relationship Id="rId2" Type="http://schemas.openxmlformats.org/officeDocument/2006/relationships/hyperlink" Target="https://b.socrative.com/teacher/#import-quiz/4304131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www.awstats.org/" TargetMode="External"/><Relationship Id="rId7" Type="http://schemas.openxmlformats.org/officeDocument/2006/relationships/hyperlink" Target="http://www.kissmetrics.com/" TargetMode="External"/><Relationship Id="rId2" Type="http://schemas.openxmlformats.org/officeDocument/2006/relationships/hyperlink" Target="http://www.google.com/analyt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rtbeat.com/" TargetMode="External"/><Relationship Id="rId5" Type="http://schemas.openxmlformats.org/officeDocument/2006/relationships/hyperlink" Target="http://haveamint.com/" TargetMode="External"/><Relationship Id="rId4" Type="http://schemas.openxmlformats.org/officeDocument/2006/relationships/hyperlink" Target="http://getclick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53BBECD-ECAF-A74D-B2B2-85DD41E9A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0678" y="3923349"/>
            <a:ext cx="6392813" cy="879614"/>
          </a:xfrm>
        </p:spPr>
        <p:txBody>
          <a:bodyPr>
            <a:normAutofit/>
          </a:bodyPr>
          <a:lstStyle/>
          <a:p>
            <a:pPr algn="ctr"/>
            <a:r>
              <a:rPr lang="es-EC" sz="3200" dirty="0"/>
              <a:t>Pablo Alejandro Quezada Sarmiento</a:t>
            </a:r>
          </a:p>
          <a:p>
            <a:pPr algn="ctr"/>
            <a:endParaRPr lang="es-EC" dirty="0"/>
          </a:p>
          <a:p>
            <a:pPr algn="ctr"/>
            <a:endParaRPr lang="es-EC" dirty="0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04ED8013-0E84-504F-93FC-C644AA00351F}"/>
              </a:ext>
            </a:extLst>
          </p:cNvPr>
          <p:cNvSpPr txBox="1"/>
          <p:nvPr/>
        </p:nvSpPr>
        <p:spPr>
          <a:xfrm>
            <a:off x="4531990" y="5372932"/>
            <a:ext cx="346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>
                <a:hlinkClick r:id="rId2"/>
              </a:rPr>
              <a:t>quezadaspablo@gmail.com</a:t>
            </a:r>
            <a:endParaRPr lang="es-EC" dirty="0"/>
          </a:p>
          <a:p>
            <a:pPr algn="ctr"/>
            <a:r>
              <a:rPr lang="es-EC" dirty="0"/>
              <a:t>@paquesar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2689EBB4-B8A6-4A4D-B726-240AFB0F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43" y="752840"/>
            <a:ext cx="9335564" cy="14859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DC7FE7D2-1DF3-A340-9AD5-4BD4D310772A}"/>
              </a:ext>
            </a:extLst>
          </p:cNvPr>
          <p:cNvSpPr txBox="1"/>
          <p:nvPr/>
        </p:nvSpPr>
        <p:spPr>
          <a:xfrm>
            <a:off x="2530550" y="2597969"/>
            <a:ext cx="7466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dirty="0">
                <a:solidFill>
                  <a:srgbClr val="00B050"/>
                </a:solidFill>
              </a:rPr>
              <a:t>FACULTAD DE </a:t>
            </a:r>
            <a:r>
              <a:rPr lang="es-EC" sz="3200" dirty="0" smtClean="0">
                <a:solidFill>
                  <a:srgbClr val="00B050"/>
                </a:solidFill>
              </a:rPr>
              <a:t>ADMINISTRACIÓN DE EMPRESAS</a:t>
            </a:r>
            <a:endParaRPr lang="es-EC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9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FF0000"/>
                </a:solidFill>
                <a:hlinkClick r:id="rId2"/>
              </a:rPr>
              <a:t>Google </a:t>
            </a:r>
            <a:r>
              <a:rPr lang="es-EC" b="1" dirty="0" err="1">
                <a:solidFill>
                  <a:srgbClr val="FF0000"/>
                </a:solidFill>
                <a:hlinkClick r:id="rId2"/>
              </a:rPr>
              <a:t>Analytics</a:t>
            </a:r>
            <a:r>
              <a:rPr lang="es-EC" b="1" dirty="0">
                <a:solidFill>
                  <a:srgbClr val="FF0000"/>
                </a:solidFill>
              </a:rPr>
              <a:t/>
            </a:r>
            <a:br>
              <a:rPr lang="es-EC" b="1" dirty="0">
                <a:solidFill>
                  <a:srgbClr val="FF0000"/>
                </a:solidFill>
              </a:rPr>
            </a:b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0744" y="962247"/>
            <a:ext cx="10160000" cy="4800600"/>
          </a:xfrm>
        </p:spPr>
        <p:txBody>
          <a:bodyPr>
            <a:normAutofit/>
          </a:bodyPr>
          <a:lstStyle/>
          <a:p>
            <a:endParaRPr lang="es-EC" sz="2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18" y="2346274"/>
            <a:ext cx="5551466" cy="45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Ejercicio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sz="2800" dirty="0" smtClean="0">
                <a:solidFill>
                  <a:srgbClr val="FF0000"/>
                </a:solidFill>
              </a:rPr>
              <a:t>Crear cuenta y analizar un sitio web.</a:t>
            </a:r>
            <a:endParaRPr lang="es-EC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6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n para AWSTA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052" name="Picture 4" descr="cPanel AWStats Expla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8695"/>
            <a:ext cx="5966304" cy="2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7372817" y="604651"/>
            <a:ext cx="106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rgbClr val="FF0000"/>
                </a:solidFill>
                <a:hlinkClick r:id="rId3" tooltip="AWStats"/>
              </a:rPr>
              <a:t>AWSTATS</a:t>
            </a:r>
            <a:endParaRPr lang="es-EC" b="1" dirty="0">
              <a:solidFill>
                <a:srgbClr val="FF0000"/>
              </a:solidFill>
            </a:endParaRPr>
          </a:p>
        </p:txBody>
      </p:sp>
      <p:pic>
        <p:nvPicPr>
          <p:cNvPr id="2054" name="Picture 6" descr="Profiles for each of your users that capture engagement in real time, with full behavioral history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97" y="2909648"/>
            <a:ext cx="6141775" cy="34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6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85" y="2802206"/>
            <a:ext cx="60007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s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51" y="173306"/>
            <a:ext cx="52482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2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9457"/>
            <a:ext cx="10160000" cy="1143000"/>
          </a:xfrm>
        </p:spPr>
        <p:txBody>
          <a:bodyPr/>
          <a:lstStyle/>
          <a:p>
            <a:r>
              <a:rPr lang="es-EC" sz="3200" b="1" dirty="0"/>
              <a:t>Social Media(Plan de Marketing en redes sociales)</a:t>
            </a:r>
            <a:endParaRPr lang="es-EC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830792" y="1162457"/>
            <a:ext cx="5938808" cy="4800600"/>
          </a:xfrm>
        </p:spPr>
        <p:txBody>
          <a:bodyPr>
            <a:normAutofit/>
          </a:bodyPr>
          <a:lstStyle/>
          <a:p>
            <a:r>
              <a:rPr lang="es-EC" sz="2400" dirty="0"/>
              <a:t>Cualquier empresa o negocio que quiera tener presencia en redes sociales debe de tener una estrategia</a:t>
            </a:r>
            <a:r>
              <a:rPr lang="es-EC" sz="2400" dirty="0" smtClean="0"/>
              <a:t>.</a:t>
            </a:r>
          </a:p>
          <a:p>
            <a:endParaRPr lang="es-EC" sz="2400" dirty="0" smtClean="0"/>
          </a:p>
          <a:p>
            <a:r>
              <a:rPr lang="es-EC" sz="2400" dirty="0"/>
              <a:t>D</a:t>
            </a:r>
            <a:r>
              <a:rPr lang="es-EC" sz="2400" dirty="0" smtClean="0"/>
              <a:t>ocumento </a:t>
            </a:r>
            <a:r>
              <a:rPr lang="es-EC" sz="2400" dirty="0"/>
              <a:t>en el que se detallan las estrategias de redes sociales que se van a llevar a cabo para alcanzar los objetivos de marketing de la </a:t>
            </a:r>
            <a:r>
              <a:rPr lang="es-EC" sz="2400" dirty="0" smtClean="0"/>
              <a:t>empresa.</a:t>
            </a:r>
            <a:endParaRPr lang="es-EC" sz="2400" dirty="0"/>
          </a:p>
        </p:txBody>
      </p:sp>
      <p:pic>
        <p:nvPicPr>
          <p:cNvPr id="3076" name="Picture 4" descr="Resultado de imagen para sitio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5" y="1554124"/>
            <a:ext cx="4219384" cy="29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94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e es social media pl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23" y="1635081"/>
            <a:ext cx="9394847" cy="370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9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La </a:t>
            </a:r>
            <a:r>
              <a:rPr lang="es-EC" b="1" dirty="0"/>
              <a:t>primera parte</a:t>
            </a:r>
            <a:r>
              <a:rPr lang="es-EC" dirty="0"/>
              <a:t> está formada por un análisis de la estrategia de social media de la empresa y de sus competidores.</a:t>
            </a:r>
          </a:p>
          <a:p>
            <a:r>
              <a:rPr lang="es-EC" dirty="0"/>
              <a:t>Lo que se conoce también como una auditoría de social media</a:t>
            </a:r>
            <a:r>
              <a:rPr lang="es-EC" dirty="0" smtClean="0"/>
              <a:t>.</a:t>
            </a:r>
          </a:p>
          <a:p>
            <a:endParaRPr lang="es-EC" dirty="0"/>
          </a:p>
          <a:p>
            <a:endParaRPr lang="es-EC" dirty="0"/>
          </a:p>
          <a:p>
            <a:endParaRPr lang="es-EC" dirty="0" smtClean="0"/>
          </a:p>
          <a:p>
            <a:endParaRPr lang="es-EC" dirty="0"/>
          </a:p>
          <a:p>
            <a:endParaRPr lang="es-EC" dirty="0" smtClean="0"/>
          </a:p>
          <a:p>
            <a:endParaRPr lang="es-EC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01" y="2874616"/>
            <a:ext cx="7763766" cy="30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La </a:t>
            </a:r>
            <a:r>
              <a:rPr lang="es-EC" b="1" dirty="0"/>
              <a:t>segunda parte</a:t>
            </a:r>
            <a:r>
              <a:rPr lang="es-EC" dirty="0"/>
              <a:t> consiste en crear la estrategia de redes sociales en base al análisis previo que hemos hecho</a:t>
            </a:r>
            <a:r>
              <a:rPr lang="es-EC" dirty="0" smtClean="0"/>
              <a:t>.</a:t>
            </a:r>
            <a:endParaRPr lang="es-EC" dirty="0"/>
          </a:p>
          <a:p>
            <a:endParaRPr lang="es-EC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92" y="2970025"/>
            <a:ext cx="7960812" cy="27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3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51" y="274638"/>
            <a:ext cx="7026249" cy="276630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0" y="4183938"/>
            <a:ext cx="6927180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7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39480" y="664535"/>
            <a:ext cx="10160000" cy="4800600"/>
          </a:xfrm>
        </p:spPr>
        <p:txBody>
          <a:bodyPr/>
          <a:lstStyle/>
          <a:p>
            <a:r>
              <a:rPr lang="es-EC" sz="2400" dirty="0"/>
              <a:t>¿ </a:t>
            </a:r>
            <a:r>
              <a:rPr lang="es-EC" sz="2400" dirty="0" smtClean="0"/>
              <a:t>Cuáles </a:t>
            </a:r>
            <a:r>
              <a:rPr lang="es-EC" sz="2400" dirty="0"/>
              <a:t>son tus productos y/o servicio que te aportan beneficios y en qué </a:t>
            </a:r>
            <a:r>
              <a:rPr lang="es-EC" sz="2400" dirty="0" smtClean="0"/>
              <a:t>proporción</a:t>
            </a:r>
          </a:p>
          <a:p>
            <a:r>
              <a:rPr lang="es-EC" sz="2400" dirty="0" smtClean="0"/>
              <a:t>¿</a:t>
            </a:r>
            <a:r>
              <a:rPr lang="es-EC" sz="2400" dirty="0"/>
              <a:t>En qué zona geográfica vendes más? </a:t>
            </a:r>
            <a:endParaRPr lang="es-EC" sz="2400" dirty="0" smtClean="0"/>
          </a:p>
          <a:p>
            <a:r>
              <a:rPr lang="es-EC" sz="2400" dirty="0" smtClean="0"/>
              <a:t>¿</a:t>
            </a:r>
            <a:r>
              <a:rPr lang="es-EC" sz="2400" dirty="0"/>
              <a:t>Cuántos trabajadores hay en la </a:t>
            </a:r>
            <a:r>
              <a:rPr lang="es-EC" sz="2400" dirty="0" smtClean="0"/>
              <a:t>empresa</a:t>
            </a:r>
            <a:r>
              <a:rPr lang="es-EC" sz="2400" dirty="0"/>
              <a:t> </a:t>
            </a:r>
            <a:r>
              <a:rPr lang="es-EC" sz="2400" dirty="0" smtClean="0"/>
              <a:t>?</a:t>
            </a:r>
          </a:p>
          <a:p>
            <a:r>
              <a:rPr lang="es-EC" sz="2400" dirty="0" smtClean="0"/>
              <a:t> </a:t>
            </a:r>
            <a:r>
              <a:rPr lang="es-EC" sz="2400" dirty="0"/>
              <a:t>¿ </a:t>
            </a:r>
            <a:r>
              <a:rPr lang="es-EC" sz="2400" dirty="0" smtClean="0"/>
              <a:t>Cuál </a:t>
            </a:r>
            <a:r>
              <a:rPr lang="es-EC" sz="2400" dirty="0"/>
              <a:t>es tu estrategia actual para conseguir clientes y convertirlo en ventas </a:t>
            </a:r>
            <a:r>
              <a:rPr lang="es-EC" sz="2400" dirty="0" smtClean="0"/>
              <a:t>?</a:t>
            </a:r>
          </a:p>
          <a:p>
            <a:r>
              <a:rPr lang="es-EC" sz="2400" dirty="0"/>
              <a:t>¿ </a:t>
            </a:r>
            <a:r>
              <a:rPr lang="es-EC" sz="2400" dirty="0" smtClean="0"/>
              <a:t>Cuál </a:t>
            </a:r>
            <a:r>
              <a:rPr lang="es-EC" sz="2400" dirty="0"/>
              <a:t>es tu estrategia de fidelización de tus </a:t>
            </a:r>
            <a:r>
              <a:rPr lang="es-EC" sz="2400" dirty="0" smtClean="0"/>
              <a:t>clientes </a:t>
            </a:r>
            <a:r>
              <a:rPr lang="es-EC" sz="2400" dirty="0"/>
              <a:t>?</a:t>
            </a:r>
          </a:p>
          <a:p>
            <a:pPr marL="114300" indent="0">
              <a:buNone/>
            </a:pPr>
            <a:endParaRPr lang="es-EC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2" y="3880420"/>
            <a:ext cx="7393378" cy="27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4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E8E9C44-705F-9944-B368-FDDBF484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841" y="1200409"/>
            <a:ext cx="2693121" cy="539181"/>
          </a:xfrm>
        </p:spPr>
        <p:txBody>
          <a:bodyPr>
            <a:normAutofit fontScale="90000"/>
          </a:bodyPr>
          <a:lstStyle/>
          <a:p>
            <a:r>
              <a:rPr lang="es-EC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757BB16E-C245-214C-8E66-7DDFE7135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727" y="2074431"/>
            <a:ext cx="7332938" cy="2843257"/>
          </a:xfrm>
        </p:spPr>
        <p:txBody>
          <a:bodyPr>
            <a:normAutofit/>
          </a:bodyPr>
          <a:lstStyle/>
          <a:p>
            <a:r>
              <a:rPr lang="es-EC" b="1" dirty="0"/>
              <a:t>Contexto de la asignatura</a:t>
            </a:r>
          </a:p>
          <a:p>
            <a:r>
              <a:rPr lang="es-EC" b="1" dirty="0"/>
              <a:t>Planificación Clase </a:t>
            </a:r>
          </a:p>
          <a:p>
            <a:r>
              <a:rPr lang="es-EC" sz="2400" b="1" dirty="0" smtClean="0">
                <a:solidFill>
                  <a:srgbClr val="FF0000"/>
                </a:solidFill>
              </a:rPr>
              <a:t>Tema:  </a:t>
            </a:r>
            <a:r>
              <a:rPr lang="es-EC" sz="2400" b="1" dirty="0" err="1" smtClean="0"/>
              <a:t>TICs</a:t>
            </a:r>
            <a:r>
              <a:rPr lang="es-EC" sz="2400" b="1" dirty="0" smtClean="0"/>
              <a:t> </a:t>
            </a:r>
            <a:r>
              <a:rPr lang="es-EC" sz="2400" b="1" dirty="0"/>
              <a:t>para mercadotecnia</a:t>
            </a:r>
            <a:endParaRPr lang="es-EC" sz="2400" dirty="0"/>
          </a:p>
          <a:p>
            <a:pPr lvl="1"/>
            <a:r>
              <a:rPr lang="es-EC" sz="2200" b="1" dirty="0"/>
              <a:t>Desarrollo de Sitios Web</a:t>
            </a:r>
            <a:endParaRPr lang="es-EC" sz="2200" dirty="0"/>
          </a:p>
          <a:p>
            <a:pPr lvl="1"/>
            <a:r>
              <a:rPr lang="es-EC" sz="2200" b="1" dirty="0"/>
              <a:t>Herramientas analíticas web</a:t>
            </a:r>
            <a:endParaRPr lang="es-EC" sz="2200" dirty="0"/>
          </a:p>
          <a:p>
            <a:pPr lvl="1"/>
            <a:r>
              <a:rPr lang="es-EC" sz="2200" b="1" dirty="0"/>
              <a:t>Social Media(Plan de Marketing en redes sociales)</a:t>
            </a:r>
            <a:endParaRPr lang="es-EC" sz="2200" dirty="0"/>
          </a:p>
          <a:p>
            <a:endParaRPr lang="es-EC" dirty="0"/>
          </a:p>
        </p:txBody>
      </p:sp>
      <p:pic>
        <p:nvPicPr>
          <p:cNvPr id="11268" name="Picture 4" descr="Resultado de imagen para agenda">
            <a:extLst>
              <a:ext uri="{FF2B5EF4-FFF2-40B4-BE49-F238E27FC236}">
                <a16:creationId xmlns="" xmlns:a16="http://schemas.microsoft.com/office/drawing/2014/main" id="{AF6CDB9B-5E10-1A41-A206-32206956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13" y="2074431"/>
            <a:ext cx="2748613" cy="28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6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b="1" dirty="0"/>
              <a:t>Establecer las metas</a:t>
            </a:r>
          </a:p>
          <a:p>
            <a:r>
              <a:rPr lang="es-EC" dirty="0"/>
              <a:t>Lo segundo que tienes que hacer es </a:t>
            </a:r>
            <a:r>
              <a:rPr lang="es-EC" b="1" dirty="0"/>
              <a:t>definir la meta que quieres </a:t>
            </a:r>
            <a:r>
              <a:rPr lang="es-EC" b="1" dirty="0" smtClean="0"/>
              <a:t>alcanzar</a:t>
            </a:r>
            <a:endParaRPr lang="es-EC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3" y="2955851"/>
            <a:ext cx="9877767" cy="31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1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1" y="274638"/>
            <a:ext cx="9677240" cy="3056516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44" y="3434820"/>
            <a:ext cx="8306959" cy="29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040182"/>
            <a:ext cx="10160000" cy="1143000"/>
          </a:xfrm>
        </p:spPr>
        <p:txBody>
          <a:bodyPr/>
          <a:lstStyle/>
          <a:p>
            <a:r>
              <a:rPr lang="es-EC" b="1" dirty="0"/>
              <a:t>Etapa Operativa: Objetivos, Estrategias y Acciones del Social Media Plan</a:t>
            </a:r>
            <a:br>
              <a:rPr lang="es-EC" b="1" dirty="0"/>
            </a:b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2344479"/>
            <a:ext cx="10160000" cy="4800600"/>
          </a:xfrm>
        </p:spPr>
        <p:txBody>
          <a:bodyPr/>
          <a:lstStyle/>
          <a:p>
            <a:endParaRPr lang="es-EC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64" y="2617561"/>
            <a:ext cx="7140559" cy="25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9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Objetivos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/>
              <a:t>L</a:t>
            </a:r>
            <a:r>
              <a:rPr lang="es-EC" dirty="0" smtClean="0"/>
              <a:t>os </a:t>
            </a:r>
            <a:r>
              <a:rPr lang="es-EC" b="1" dirty="0"/>
              <a:t>objetivos de un plan de social media marketing</a:t>
            </a:r>
            <a:r>
              <a:rPr lang="es-EC" dirty="0"/>
              <a:t> suelen ir enfocados a:</a:t>
            </a:r>
          </a:p>
          <a:p>
            <a:r>
              <a:rPr lang="es-EC" dirty="0"/>
              <a:t>Mejorar el posicionamiento de tu página web o blog en los motores de búsqueda.</a:t>
            </a:r>
          </a:p>
          <a:p>
            <a:r>
              <a:rPr lang="es-EC" dirty="0"/>
              <a:t>Incrementar el tráfico.</a:t>
            </a:r>
          </a:p>
          <a:p>
            <a:r>
              <a:rPr lang="es-EC" dirty="0"/>
              <a:t>Aumentar la base de datos de leads.</a:t>
            </a:r>
          </a:p>
          <a:p>
            <a:r>
              <a:rPr lang="es-EC" dirty="0"/>
              <a:t>Incrementar las descargas de tu App.</a:t>
            </a:r>
          </a:p>
          <a:p>
            <a:r>
              <a:rPr lang="es-EC" dirty="0"/>
              <a:t>Incrementar las conversiones del sitio web.</a:t>
            </a:r>
          </a:p>
          <a:p>
            <a:r>
              <a:rPr lang="es-EC" dirty="0"/>
              <a:t>Aumentar el nivel fidelización de tus clientes actuales.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55900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3 Marcador de contenid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1" y="274638"/>
            <a:ext cx="7703569" cy="256509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28" y="3057111"/>
            <a:ext cx="8896230" cy="315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Recordemos</a:t>
            </a:r>
            <a:endParaRPr lang="es-EC" dirty="0"/>
          </a:p>
        </p:txBody>
      </p:sp>
      <p:sp>
        <p:nvSpPr>
          <p:cNvPr id="3" name="2 Rectángulo"/>
          <p:cNvSpPr/>
          <p:nvPr/>
        </p:nvSpPr>
        <p:spPr>
          <a:xfrm>
            <a:off x="2009955" y="2182483"/>
            <a:ext cx="71340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dirty="0"/>
              <a:t>Identificar las principales herramientas WEB 2.0 , y su aplicabilidad en la mercadotecnia.</a:t>
            </a:r>
            <a:endParaRPr lang="es-EC" sz="2800" dirty="0"/>
          </a:p>
        </p:txBody>
      </p:sp>
      <p:sp>
        <p:nvSpPr>
          <p:cNvPr id="4" name="3 Rectángulo"/>
          <p:cNvSpPr/>
          <p:nvPr/>
        </p:nvSpPr>
        <p:spPr>
          <a:xfrm>
            <a:off x="2009955" y="40291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dirty="0"/>
              <a:t>Desarrollar destrezas  y habilidades en el ámbito de las tecnologías de la información y comunicación, para el adecuado uso de las herramientas web, aplicadas en la mercadotecnia.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28360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Evaluación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>
                <a:hlinkClick r:id="rId2"/>
              </a:rPr>
              <a:t>https://b.socrative.com/teacher/#</a:t>
            </a:r>
            <a:r>
              <a:rPr lang="es-EC" dirty="0" smtClean="0">
                <a:hlinkClick r:id="rId2"/>
              </a:rPr>
              <a:t>import-quiz/43041317</a:t>
            </a:r>
            <a:endParaRPr lang="es-EC" dirty="0" smtClean="0"/>
          </a:p>
          <a:p>
            <a:endParaRPr lang="es-EC" dirty="0"/>
          </a:p>
          <a:p>
            <a:r>
              <a:rPr lang="es-EC" b="1" dirty="0" smtClean="0">
                <a:solidFill>
                  <a:srgbClr val="92D050"/>
                </a:solidFill>
              </a:rPr>
              <a:t>Herramientas </a:t>
            </a:r>
            <a:r>
              <a:rPr lang="es-EC" b="1" dirty="0" err="1" smtClean="0">
                <a:solidFill>
                  <a:srgbClr val="92D050"/>
                </a:solidFill>
              </a:rPr>
              <a:t>contemplementarias</a:t>
            </a:r>
            <a:r>
              <a:rPr lang="es-EC" b="1" dirty="0" smtClean="0">
                <a:solidFill>
                  <a:srgbClr val="92D050"/>
                </a:solidFill>
              </a:rPr>
              <a:t> en la Nube</a:t>
            </a:r>
          </a:p>
          <a:p>
            <a:endParaRPr lang="es-EC" dirty="0"/>
          </a:p>
          <a:p>
            <a:r>
              <a:rPr lang="es-EC" dirty="0" smtClean="0"/>
              <a:t>RECURSO COMPLEMENTARIO</a:t>
            </a:r>
          </a:p>
          <a:p>
            <a:endParaRPr lang="es-EC" dirty="0"/>
          </a:p>
          <a:p>
            <a:r>
              <a:rPr lang="es-ES_tradnl" dirty="0">
                <a:hlinkClick r:id="rId3"/>
              </a:rPr>
              <a:t>https://</a:t>
            </a:r>
            <a:r>
              <a:rPr lang="es-ES_tradnl" dirty="0" smtClean="0">
                <a:hlinkClick r:id="rId3"/>
              </a:rPr>
              <a:t>www.youtube.com/watch?v=y6BtdA_LDGA</a:t>
            </a:r>
            <a:endParaRPr lang="es-ES_tradnl" dirty="0" smtClean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2869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Tarea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Crear cuentas 4 herramientas web analíticas, usarlas y establecer cual seria de mayor utilidad en el contexto de la mercadotecnia.</a:t>
            </a:r>
          </a:p>
          <a:p>
            <a:endParaRPr lang="es-EC" dirty="0"/>
          </a:p>
          <a:p>
            <a:r>
              <a:rPr lang="es-EC" dirty="0" smtClean="0"/>
              <a:t>Esquema de implementación de un Plan de Marketing de Redes sociales para una empresa o </a:t>
            </a:r>
            <a:r>
              <a:rPr lang="es-EC" smtClean="0"/>
              <a:t>emprendimiento local.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97695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3AE9E4-CF86-774F-852A-94DA9027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B6938EE-C6A8-E04C-8D6F-9E5DF737D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lvl="0" indent="0">
              <a:buNone/>
            </a:pPr>
            <a:endParaRPr lang="es-EC" dirty="0"/>
          </a:p>
          <a:p>
            <a:pPr lvl="0"/>
            <a:r>
              <a:rPr lang="es-ES" dirty="0"/>
              <a:t>Gutiérrez, A. (2017). </a:t>
            </a:r>
            <a:r>
              <a:rPr lang="es-ES" i="1" dirty="0"/>
              <a:t>Desarrollo y programación en entornos web.</a:t>
            </a:r>
            <a:r>
              <a:rPr lang="es-ES" dirty="0"/>
              <a:t> México : </a:t>
            </a:r>
            <a:r>
              <a:rPr lang="es-ES" dirty="0" err="1"/>
              <a:t>Alfaomega</a:t>
            </a:r>
            <a:endParaRPr lang="es-EC" dirty="0"/>
          </a:p>
          <a:p>
            <a:pPr lvl="0"/>
            <a:r>
              <a:rPr lang="es-ES" dirty="0"/>
              <a:t>Ponce, S. et al. (2014). </a:t>
            </a:r>
            <a:r>
              <a:rPr lang="es-ES" i="1" dirty="0"/>
              <a:t>Desarrollo práctico de aplicaciones web. </a:t>
            </a:r>
            <a:r>
              <a:rPr lang="es-ES" dirty="0"/>
              <a:t>México: </a:t>
            </a:r>
            <a:r>
              <a:rPr lang="es-ES" dirty="0" err="1"/>
              <a:t>Alfaomega</a:t>
            </a:r>
            <a:r>
              <a:rPr lang="es-ES" dirty="0"/>
              <a:t>.</a:t>
            </a:r>
            <a:endParaRPr lang="es-EC" dirty="0"/>
          </a:p>
          <a:p>
            <a:pPr lvl="0"/>
            <a:r>
              <a:rPr lang="es-ES" dirty="0"/>
              <a:t>Cabezas, L.(2018</a:t>
            </a:r>
            <a:r>
              <a:rPr lang="es-ES" i="1" dirty="0"/>
              <a:t>). Desarrollo web con PHP y </a:t>
            </a:r>
            <a:r>
              <a:rPr lang="es-ES" i="1" dirty="0" err="1"/>
              <a:t>MySQL</a:t>
            </a:r>
            <a:r>
              <a:rPr lang="es-ES" i="1" dirty="0"/>
              <a:t> ; edición 2015.</a:t>
            </a:r>
            <a:r>
              <a:rPr lang="es-ES" dirty="0"/>
              <a:t> España: Anaya.</a:t>
            </a:r>
            <a:endParaRPr lang="es-EC" dirty="0"/>
          </a:p>
          <a:p>
            <a:pPr lvl="0"/>
            <a:r>
              <a:rPr lang="es-ES_tradnl" dirty="0"/>
              <a:t>Crespo, A (2016). </a:t>
            </a:r>
            <a:r>
              <a:rPr lang="es-ES_tradnl" i="1" dirty="0"/>
              <a:t>Marketing Digital.</a:t>
            </a:r>
            <a:r>
              <a:rPr lang="es-ES_tradnl" dirty="0"/>
              <a:t> Madrid: </a:t>
            </a:r>
            <a:r>
              <a:rPr lang="es-ES_tradnl" dirty="0" err="1"/>
              <a:t>Marcombo</a:t>
            </a:r>
            <a:r>
              <a:rPr lang="es-ES_tradnl" dirty="0"/>
              <a:t>.</a:t>
            </a:r>
            <a:endParaRPr lang="es-EC" dirty="0"/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4853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7B85977-B2A4-1E42-8D7F-76C4F5769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188" y="1076864"/>
            <a:ext cx="4203640" cy="1049235"/>
          </a:xfrm>
        </p:spPr>
        <p:txBody>
          <a:bodyPr>
            <a:normAutofit fontScale="90000"/>
          </a:bodyPr>
          <a:lstStyle/>
          <a:p>
            <a:r>
              <a:rPr lang="es-EC" dirty="0">
                <a:solidFill>
                  <a:srgbClr val="00B050"/>
                </a:solidFill>
              </a:rPr>
              <a:t>Qué conocemos</a:t>
            </a:r>
            <a:r>
              <a:rPr lang="es-EC" dirty="0"/>
              <a:t>.</a:t>
            </a:r>
            <a:br>
              <a:rPr lang="es-EC" dirty="0"/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F8901B9-6525-2548-AF7A-65D4F1E1F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94" y="1767910"/>
            <a:ext cx="10522206" cy="4409053"/>
          </a:xfrm>
        </p:spPr>
        <p:txBody>
          <a:bodyPr/>
          <a:lstStyle/>
          <a:p>
            <a:endParaRPr lang="es-EC" dirty="0"/>
          </a:p>
          <a:p>
            <a:endParaRPr lang="es-EC" dirty="0"/>
          </a:p>
        </p:txBody>
      </p:sp>
      <p:pic>
        <p:nvPicPr>
          <p:cNvPr id="7" name="Marcador de contenido 5">
            <a:extLst>
              <a:ext uri="{FF2B5EF4-FFF2-40B4-BE49-F238E27FC236}">
                <a16:creationId xmlns="" xmlns:a16="http://schemas.microsoft.com/office/drawing/2014/main" id="{1396073F-5476-C94B-AFCB-408D30C14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687">
            <a:off x="4709572" y="2536464"/>
            <a:ext cx="3336264" cy="3143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68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76D1129-92FE-5748-A10B-34FC9F3A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46138"/>
            <a:ext cx="10160000" cy="1143000"/>
          </a:xfrm>
        </p:spPr>
        <p:txBody>
          <a:bodyPr/>
          <a:lstStyle/>
          <a:p>
            <a:r>
              <a:rPr lang="es-EC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29D8D2F1-3BE9-1740-AC05-8A86B169D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2369" y="2656114"/>
            <a:ext cx="7947231" cy="1846875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s-EC" altLang="es-EC" sz="2400" dirty="0">
                <a:latin typeface="Tw Cen MT" panose="020B0602020104020603" pitchFamily="34" charset="77"/>
              </a:rPr>
              <a:t>La web es un sistema de información distribuido basado en </a:t>
            </a:r>
            <a:r>
              <a:rPr lang="es-EC" altLang="es-EC" sz="2400" dirty="0" smtClean="0">
                <a:latin typeface="Tw Cen MT" panose="020B0602020104020603" pitchFamily="34" charset="77"/>
              </a:rPr>
              <a:t>hipertexto.</a:t>
            </a:r>
            <a:endParaRPr lang="es-EC" altLang="es-EC" sz="2400" dirty="0">
              <a:latin typeface="Tw Cen MT" panose="020B0602020104020603" pitchFamily="34" charset="77"/>
            </a:endParaRPr>
          </a:p>
          <a:p>
            <a:pPr>
              <a:spcAft>
                <a:spcPct val="0"/>
              </a:spcAft>
            </a:pPr>
            <a:r>
              <a:rPr lang="es-EC" altLang="es-EC" sz="2400" dirty="0">
                <a:latin typeface="Tw Cen MT" panose="020B0602020104020603" pitchFamily="34" charset="77"/>
              </a:rPr>
              <a:t>Los usuarios, mediante un navegador (cliente) solicitan </a:t>
            </a:r>
            <a:r>
              <a:rPr lang="es-EC" altLang="es-EC" sz="2400" dirty="0" smtClean="0">
                <a:latin typeface="Tw Cen MT" panose="020B0602020104020603" pitchFamily="34" charset="77"/>
              </a:rPr>
              <a:t>recursos a </a:t>
            </a:r>
            <a:r>
              <a:rPr lang="es-EC" altLang="es-EC" sz="2400" dirty="0">
                <a:latin typeface="Tw Cen MT" panose="020B0602020104020603" pitchFamily="34" charset="77"/>
              </a:rPr>
              <a:t>un servidor web</a:t>
            </a:r>
          </a:p>
          <a:p>
            <a:pPr marL="0" indent="0">
              <a:buNone/>
            </a:pPr>
            <a:endParaRPr lang="es-EC" dirty="0"/>
          </a:p>
        </p:txBody>
      </p:sp>
      <p:pic>
        <p:nvPicPr>
          <p:cNvPr id="17410" name="Picture 2" descr="Resultado de imagen para pagina web">
            <a:extLst>
              <a:ext uri="{FF2B5EF4-FFF2-40B4-BE49-F238E27FC236}">
                <a16:creationId xmlns="" xmlns:a16="http://schemas.microsoft.com/office/drawing/2014/main" id="{2BC86D09-B443-DF43-8265-4333956EE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11105"/>
            <a:ext cx="2212769" cy="168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n para uso de paginas web">
            <a:extLst>
              <a:ext uri="{FF2B5EF4-FFF2-40B4-BE49-F238E27FC236}">
                <a16:creationId xmlns="" xmlns:a16="http://schemas.microsoft.com/office/drawing/2014/main" id="{8CCB03E6-109B-504D-8AF5-AC8B8145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418" y="489857"/>
            <a:ext cx="2837297" cy="19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55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2617949-CFD2-7046-837D-11882941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Página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6ED6B78-DFE9-DA45-A6F0-7312DC49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C" sz="2400" dirty="0"/>
              <a:t>S</a:t>
            </a:r>
            <a:r>
              <a:rPr lang="es-EC" sz="2400" dirty="0" smtClean="0"/>
              <a:t>e </a:t>
            </a:r>
            <a:r>
              <a:rPr lang="es-EC" sz="2400" dirty="0"/>
              <a:t>encuentran contenidas dentro de los sitios web o </a:t>
            </a:r>
            <a:r>
              <a:rPr lang="es-EC" sz="2400" b="1" dirty="0"/>
              <a:t>websites</a:t>
            </a:r>
            <a:r>
              <a:rPr lang="es-EC" sz="2400" dirty="0"/>
              <a:t>, que son mejor conocidos por los desarrolladores con el nombre de dominios, que almacenan o alojan el contenido que se desarrollan para ser visualizados o usados por el </a:t>
            </a:r>
            <a:r>
              <a:rPr lang="es-EC" sz="2400" b="1" dirty="0"/>
              <a:t>usuario</a:t>
            </a:r>
            <a:r>
              <a:rPr lang="es-EC" dirty="0"/>
              <a:t>.</a:t>
            </a:r>
          </a:p>
        </p:txBody>
      </p:sp>
      <p:pic>
        <p:nvPicPr>
          <p:cNvPr id="19458" name="Picture 2" descr="Resultado de imagen para Páginas Web">
            <a:extLst>
              <a:ext uri="{FF2B5EF4-FFF2-40B4-BE49-F238E27FC236}">
                <a16:creationId xmlns="" xmlns:a16="http://schemas.microsoft.com/office/drawing/2014/main" id="{866E5579-3FA0-9241-AA92-4CA97E437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83" y="4178300"/>
            <a:ext cx="36703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8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558208"/>
            <a:ext cx="10160000" cy="5842591"/>
          </a:xfrm>
        </p:spPr>
        <p:txBody>
          <a:bodyPr>
            <a:normAutofit fontScale="92500" lnSpcReduction="10000"/>
          </a:bodyPr>
          <a:lstStyle/>
          <a:p>
            <a:r>
              <a:rPr lang="es-EC" sz="2800" b="1" dirty="0">
                <a:solidFill>
                  <a:srgbClr val="FF0000"/>
                </a:solidFill>
              </a:rPr>
              <a:t>Desarrollo web significa construir y mantener sitios </a:t>
            </a:r>
            <a:r>
              <a:rPr lang="es-EC" sz="2800" b="1" dirty="0" smtClean="0">
                <a:solidFill>
                  <a:srgbClr val="FF0000"/>
                </a:solidFill>
              </a:rPr>
              <a:t>web.</a:t>
            </a:r>
          </a:p>
          <a:p>
            <a:r>
              <a:rPr lang="es-EC" dirty="0"/>
              <a:t>El desarrollo web se divide, de forma general, en </a:t>
            </a:r>
            <a:r>
              <a:rPr lang="es-EC" dirty="0" err="1"/>
              <a:t>Frontend</a:t>
            </a:r>
            <a:r>
              <a:rPr lang="es-EC" dirty="0"/>
              <a:t> (la parte cliente) y </a:t>
            </a:r>
            <a:r>
              <a:rPr lang="es-EC" dirty="0" err="1"/>
              <a:t>Backend</a:t>
            </a:r>
            <a:r>
              <a:rPr lang="es-EC" dirty="0"/>
              <a:t> (la parte servidor). </a:t>
            </a:r>
            <a:endParaRPr lang="es-EC" dirty="0" smtClean="0"/>
          </a:p>
          <a:p>
            <a:r>
              <a:rPr lang="es-EC" sz="3200" dirty="0" smtClean="0"/>
              <a:t>Pasos: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 smtClean="0"/>
              <a:t> </a:t>
            </a:r>
            <a:r>
              <a:rPr lang="es-EC" sz="3200" b="1" dirty="0"/>
              <a:t>Análisis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Elaboración de las especificaciones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Diseño y desarrollo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Creación de contenido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Código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Pruebas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Promoción</a:t>
            </a:r>
          </a:p>
          <a:p>
            <a:pPr marL="571500" indent="-457200">
              <a:buFont typeface="+mj-lt"/>
              <a:buAutoNum type="arabicPeriod"/>
            </a:pPr>
            <a:r>
              <a:rPr lang="es-EC" sz="3200" b="1" dirty="0"/>
              <a:t>Mantenimiento y Actualización</a:t>
            </a:r>
          </a:p>
          <a:p>
            <a:endParaRPr lang="es-EC" dirty="0"/>
          </a:p>
        </p:txBody>
      </p:sp>
      <p:pic>
        <p:nvPicPr>
          <p:cNvPr id="8194" name="Picture 2" descr="Resultado de imagen para sitio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09" y="5276849"/>
            <a:ext cx="28860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8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s-EC" sz="2400" b="1" dirty="0" smtClean="0">
                <a:solidFill>
                  <a:srgbClr val="FF0000"/>
                </a:solidFill>
              </a:rPr>
              <a:t>Herramientas analíticas web</a:t>
            </a:r>
            <a:r>
              <a:rPr lang="es-EC" sz="2200" dirty="0" smtClean="0">
                <a:solidFill>
                  <a:srgbClr val="FF0000"/>
                </a:solidFill>
              </a:rPr>
              <a:t/>
            </a:r>
            <a:br>
              <a:rPr lang="es-EC" sz="2200" dirty="0" smtClean="0">
                <a:solidFill>
                  <a:srgbClr val="FF0000"/>
                </a:solidFill>
              </a:rPr>
            </a:br>
            <a:endParaRPr lang="es-EC" dirty="0">
              <a:solidFill>
                <a:srgbClr val="FF0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48986" y="1600200"/>
            <a:ext cx="6920614" cy="4800600"/>
          </a:xfrm>
        </p:spPr>
        <p:txBody>
          <a:bodyPr>
            <a:normAutofit/>
          </a:bodyPr>
          <a:lstStyle/>
          <a:p>
            <a:pPr algn="just"/>
            <a:r>
              <a:rPr lang="es-EC" sz="2400" dirty="0"/>
              <a:t>La </a:t>
            </a:r>
            <a:r>
              <a:rPr lang="es-EC" sz="2400" b="1" dirty="0"/>
              <a:t>analítica web</a:t>
            </a:r>
            <a:r>
              <a:rPr lang="es-EC" sz="2400" dirty="0"/>
              <a:t> </a:t>
            </a:r>
            <a:r>
              <a:rPr lang="es-EC" sz="2400" b="1" dirty="0"/>
              <a:t>es una de las técnicas más importantes dentro del posicionamiento SEO</a:t>
            </a:r>
            <a:r>
              <a:rPr lang="es-EC" sz="2400" dirty="0"/>
              <a:t>, ya que nos permite extraer todo tipo de información relacionada con el uso y los comportamientos que tienen los usuarios dentro de una determinada </a:t>
            </a:r>
            <a:r>
              <a:rPr lang="es-EC" sz="2400" dirty="0" smtClean="0"/>
              <a:t>página.</a:t>
            </a:r>
            <a:endParaRPr lang="es-EC" sz="2400" dirty="0"/>
          </a:p>
        </p:txBody>
      </p:sp>
      <p:pic>
        <p:nvPicPr>
          <p:cNvPr id="1026" name="Picture 2" descr="herramientas de analítica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17638"/>
            <a:ext cx="3473303" cy="30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sitio 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35" y="4099085"/>
            <a:ext cx="4497465" cy="25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3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Qué nos permite.</a:t>
            </a:r>
            <a:endParaRPr lang="es-EC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sz="2400" b="1" dirty="0"/>
              <a:t>Recopilación de </a:t>
            </a:r>
            <a:r>
              <a:rPr lang="es-EC" sz="2400" b="1" dirty="0" smtClean="0"/>
              <a:t>información</a:t>
            </a:r>
          </a:p>
          <a:p>
            <a:r>
              <a:rPr lang="es-EC" sz="2400" b="1" dirty="0"/>
              <a:t>Análisis de la </a:t>
            </a:r>
            <a:r>
              <a:rPr lang="es-EC" sz="2400" b="1" dirty="0" smtClean="0"/>
              <a:t>información</a:t>
            </a:r>
          </a:p>
          <a:p>
            <a:r>
              <a:rPr lang="es-EC" sz="2400" b="1" dirty="0"/>
              <a:t>Informes </a:t>
            </a:r>
            <a:r>
              <a:rPr lang="es-EC" sz="2400" b="1" dirty="0" smtClean="0"/>
              <a:t>completos</a:t>
            </a:r>
          </a:p>
          <a:p>
            <a:r>
              <a:rPr lang="es-EC" sz="2400" b="1" dirty="0"/>
              <a:t>Optimización del sitio </a:t>
            </a:r>
            <a:r>
              <a:rPr lang="es-EC" sz="2400" b="1" dirty="0" smtClean="0"/>
              <a:t>web</a:t>
            </a:r>
          </a:p>
          <a:p>
            <a:r>
              <a:rPr lang="es-EC" sz="2400" b="1" dirty="0"/>
              <a:t>Comparar con otras </a:t>
            </a:r>
            <a:r>
              <a:rPr lang="es-EC" sz="2400" b="1" dirty="0" smtClean="0"/>
              <a:t>webs</a:t>
            </a:r>
          </a:p>
          <a:p>
            <a:pPr algn="just"/>
            <a:endParaRPr lang="es-EC" sz="2800" b="1" dirty="0" smtClean="0"/>
          </a:p>
          <a:p>
            <a:pPr algn="just"/>
            <a:r>
              <a:rPr lang="es-EC" sz="2800" dirty="0"/>
              <a:t>La principal ventaja de hacer un análisis de tu web es </a:t>
            </a:r>
            <a:r>
              <a:rPr lang="es-EC" sz="2800" b="1" dirty="0"/>
              <a:t>conocer qué tipos de usuarios visitan tu </a:t>
            </a:r>
            <a:r>
              <a:rPr lang="es-EC" sz="2800" b="1" dirty="0" smtClean="0"/>
              <a:t>página</a:t>
            </a:r>
            <a:r>
              <a:rPr lang="es-EC" sz="2800" dirty="0"/>
              <a:t>.</a:t>
            </a:r>
            <a:endParaRPr lang="es-EC" sz="2800" dirty="0"/>
          </a:p>
        </p:txBody>
      </p:sp>
      <p:pic>
        <p:nvPicPr>
          <p:cNvPr id="7170" name="Picture 2" descr="Resultado de imagen para sitio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263" y="1417638"/>
            <a:ext cx="5038081" cy="22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0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C" sz="2800" b="1" dirty="0">
                <a:solidFill>
                  <a:srgbClr val="FF0000"/>
                </a:solidFill>
                <a:hlinkClick r:id="rId2"/>
              </a:rPr>
              <a:t>Google </a:t>
            </a:r>
            <a:r>
              <a:rPr lang="es-EC" sz="2800" b="1" dirty="0" err="1">
                <a:solidFill>
                  <a:srgbClr val="FF0000"/>
                </a:solidFill>
                <a:hlinkClick r:id="rId2"/>
              </a:rPr>
              <a:t>Analytics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smtClean="0">
                <a:solidFill>
                  <a:srgbClr val="FF0000"/>
                </a:solidFill>
                <a:hlinkClick r:id="rId3" tooltip="AWStats"/>
              </a:rPr>
              <a:t>AWSTATS</a:t>
            </a:r>
            <a:endParaRPr lang="es-EC" sz="2800" b="1" dirty="0" smtClean="0">
              <a:solidFill>
                <a:srgbClr val="FF0000"/>
              </a:solidFill>
            </a:endParaRPr>
          </a:p>
          <a:p>
            <a:r>
              <a:rPr lang="es-EC" sz="2800" b="1" dirty="0" smtClean="0">
                <a:solidFill>
                  <a:srgbClr val="FF0000"/>
                </a:solidFill>
              </a:rPr>
              <a:t>WOOPRA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err="1" smtClean="0">
                <a:solidFill>
                  <a:srgbClr val="FF0000"/>
                </a:solidFill>
                <a:hlinkClick r:id="rId4"/>
              </a:rPr>
              <a:t>Clicky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err="1">
                <a:solidFill>
                  <a:srgbClr val="FF0000"/>
                </a:solidFill>
                <a:hlinkClick r:id="rId5"/>
              </a:rPr>
              <a:t>Mint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err="1">
                <a:solidFill>
                  <a:srgbClr val="FF0000"/>
                </a:solidFill>
                <a:hlinkClick r:id="rId6"/>
              </a:rPr>
              <a:t>Chartbeat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err="1">
                <a:solidFill>
                  <a:srgbClr val="FF0000"/>
                </a:solidFill>
                <a:hlinkClick r:id="rId7"/>
              </a:rPr>
              <a:t>Kissmetrics</a:t>
            </a:r>
            <a:endParaRPr lang="es-EC" sz="2800" b="1" dirty="0">
              <a:solidFill>
                <a:srgbClr val="FF0000"/>
              </a:solidFill>
            </a:endParaRPr>
          </a:p>
          <a:p>
            <a:r>
              <a:rPr lang="es-EC" sz="2800" b="1" dirty="0" err="1">
                <a:solidFill>
                  <a:srgbClr val="FF0000"/>
                </a:solidFill>
              </a:rPr>
              <a:t>UserTesting</a:t>
            </a:r>
            <a:r>
              <a:rPr lang="es-EC" sz="28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50" name="Picture 2" descr="herramientas de analítica web AWSTA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16" y="1342044"/>
            <a:ext cx="6074365" cy="43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04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Adyacencia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7686</TotalTime>
  <Words>642</Words>
  <Application>Microsoft Office PowerPoint</Application>
  <PresentationFormat>Personalizado</PresentationFormat>
  <Paragraphs>98</Paragraphs>
  <Slides>28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Adyacencia</vt:lpstr>
      <vt:lpstr>Presentación de PowerPoint</vt:lpstr>
      <vt:lpstr>Agenda</vt:lpstr>
      <vt:lpstr>Qué conocemos. </vt:lpstr>
      <vt:lpstr>Introducción</vt:lpstr>
      <vt:lpstr>Página Web</vt:lpstr>
      <vt:lpstr>Presentación de PowerPoint</vt:lpstr>
      <vt:lpstr>Herramientas analíticas web </vt:lpstr>
      <vt:lpstr>Qué nos permite.</vt:lpstr>
      <vt:lpstr>Presentación de PowerPoint</vt:lpstr>
      <vt:lpstr>Google Analytics </vt:lpstr>
      <vt:lpstr>Ejercicio</vt:lpstr>
      <vt:lpstr>Presentación de PowerPoint</vt:lpstr>
      <vt:lpstr>Presentación de PowerPoint</vt:lpstr>
      <vt:lpstr>Social Media(Plan de Marketing en redes sociales)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Etapa Operativa: Objetivos, Estrategias y Acciones del Social Media Plan </vt:lpstr>
      <vt:lpstr>Objetivos</vt:lpstr>
      <vt:lpstr>Presentación de PowerPoint</vt:lpstr>
      <vt:lpstr>Recordemos</vt:lpstr>
      <vt:lpstr>Evaluación</vt:lpstr>
      <vt:lpstr>Tarea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Quezada</dc:creator>
  <cp:lastModifiedBy>DELL</cp:lastModifiedBy>
  <cp:revision>80</cp:revision>
  <dcterms:created xsi:type="dcterms:W3CDTF">2019-09-03T21:51:58Z</dcterms:created>
  <dcterms:modified xsi:type="dcterms:W3CDTF">2019-11-12T15:35:32Z</dcterms:modified>
</cp:coreProperties>
</file>